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61" r:id="rId4"/>
    <p:sldId id="259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ОВЗ</c:v>
                </c:pt>
              </c:strCache>
            </c:strRef>
          </c:tx>
          <c:invertIfNegative val="1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trendline>
            <c:trendlineType val="linear"/>
            <c:dispRSqr val="0"/>
            <c:dispEq val="0"/>
          </c:trendline>
          <c:cat>
            <c:numRef>
              <c:f>Лист1!$A$2:$A$5</c:f>
              <c:numCache>
                <c:formatCode>dd/mmm</c:formatCode>
                <c:ptCount val="4"/>
                <c:pt idx="0">
                  <c:v>43709</c:v>
                </c:pt>
                <c:pt idx="1">
                  <c:v>43739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356</c:v>
                </c:pt>
                <c:pt idx="1">
                  <c:v>369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631706512"/>
        <c:axId val="-631721744"/>
      </c:barChart>
      <c:dateAx>
        <c:axId val="-631706512"/>
        <c:scaling>
          <c:orientation val="minMax"/>
        </c:scaling>
        <c:delete val="0"/>
        <c:axPos val="b"/>
        <c:numFmt formatCode="dd/mmm" sourceLinked="1"/>
        <c:majorTickMark val="out"/>
        <c:minorTickMark val="cross"/>
        <c:tickLblPos val="nextTo"/>
        <c:crossAx val="-631721744"/>
        <c:crosses val="autoZero"/>
        <c:auto val="1"/>
        <c:lblOffset val="100"/>
        <c:baseTimeUnit val="months"/>
      </c:dateAx>
      <c:valAx>
        <c:axId val="-631721744"/>
        <c:scaling>
          <c:orientation val="minMax"/>
        </c:scaling>
        <c:delete val="0"/>
        <c:axPos val="l"/>
        <c:numFmt formatCode="General" sourceLinked="1"/>
        <c:majorTickMark val="out"/>
        <c:minorTickMark val="cross"/>
        <c:tickLblPos val="nextTo"/>
        <c:crossAx val="-631706512"/>
        <c:crosses val="autoZero"/>
        <c:crossBetween val="between"/>
      </c:valAx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7772400" cy="4876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Деятельность ТМПМПК в современных условиях. Взаимодействие ТМПМПК с психолого-педагогическими консилиумами образовательных учреждений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Камышловского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городского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округа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27.11.2019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2400" y="-152400"/>
            <a:ext cx="3124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ТМПМПК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0" y="381000"/>
            <a:ext cx="5486400" cy="9906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Количество детей с ОВЗ в ОУ КГО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2400" y="-152400"/>
            <a:ext cx="3124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ТМПМПК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524000" y="1524000"/>
          <a:ext cx="7010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24200" y="0"/>
            <a:ext cx="5715000" cy="1524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Количество  обследованных детей  ТМПМПК ОУ КГО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609600" y="1600200"/>
            <a:ext cx="8153400" cy="4495800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ВСЕГО на 01.12.2019г. – 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334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человека</a:t>
            </a:r>
          </a:p>
          <a:p>
            <a:endParaRPr lang="ru-RU" sz="4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01.01.2019г. по 01.12.2019г. – </a:t>
            </a:r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189</a:t>
            </a:r>
            <a:r>
              <a:rPr lang="ru-RU" sz="4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человек</a:t>
            </a:r>
          </a:p>
          <a:p>
            <a:pPr algn="just"/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2400" y="-152400"/>
            <a:ext cx="3124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ТМПМПК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066800"/>
            <a:ext cx="8001000" cy="48768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АИС – автоматизированная информационная система </a:t>
            </a: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(сбор, обработка, передача информации)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2400" y="-152400"/>
            <a:ext cx="3124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ТМПМПК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8001000" cy="4876800"/>
          </a:xfrm>
        </p:spPr>
        <p:txBody>
          <a:bodyPr>
            <a:normAutofit/>
          </a:bodyPr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2400" y="-152400"/>
            <a:ext cx="3124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ТМПМПК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09600" y="1371600"/>
          <a:ext cx="762000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3810000"/>
              </a:tblGrid>
              <a:tr h="1125682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О создании</a:t>
                      </a:r>
                      <a:r>
                        <a:rPr lang="ru-RU" sz="2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специальных условий для получения образования обучающемуся с ОВЗ, инвалидность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ИМЕЕТ</a:t>
                      </a:r>
                      <a:r>
                        <a:rPr lang="ru-RU" sz="2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статус ОВЗ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84318"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О предоставлении психолого-педагогической, медицинской и социальной помощи обучающемуся, испытывающему трудности в освоении основных общеобразовательных программ (ООП), развитии и социальной адаптации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200" dirty="0" smtClean="0">
                          <a:latin typeface="Times New Roman" pitchFamily="18" charset="0"/>
                          <a:cs typeface="Times New Roman" pitchFamily="18" charset="0"/>
                        </a:rPr>
                        <a:t>НЕ ИМЕЕТ статус ОВЗ</a:t>
                      </a:r>
                      <a:endParaRPr lang="ru-RU" sz="2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0" y="274638"/>
            <a:ext cx="5486400" cy="1143000"/>
          </a:xfrm>
        </p:spPr>
        <p:txBody>
          <a:bodyPr>
            <a:noAutofit/>
          </a:bodyPr>
          <a:lstStyle/>
          <a:p>
            <a:r>
              <a:rPr lang="ru-RU" sz="2500" b="1" cap="all" dirty="0">
                <a:latin typeface="Times New Roman" pitchFamily="18" charset="0"/>
                <a:cs typeface="Times New Roman" pitchFamily="18" charset="0"/>
              </a:rPr>
              <a:t>ФЕДЕРАЛЬНЫЙ ЗАКОН РФ "ОБ ОБРАЗОВАНИИ В РОССИЙСКОЙ ФЕДЕРАЦИИ", N 273-ФЗ | СТ. 42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>
              <a:buNone/>
            </a:pPr>
            <a:r>
              <a:rPr lang="ru-RU" dirty="0" smtClean="0"/>
              <a:t> 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Статья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42.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Психолого-педагогическая, медицинская и социальная помощь обучающимся, испытывающим трудности в освоении основных общеобразовательных программ, развитии и социальной адаптации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П.2 Психолого-педагогическая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медицинская и социальная помощь включает в себя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 коррекционно-развивающие и компенсирующие занятия с обучающимися,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логопедическую помощь обучающимся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П.3 Психолого-педагогическая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медицинская и социальная помощь оказывается детям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основании заявления или согласия в письменной форме их родителей (законных представителей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).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2400" y="-152400"/>
            <a:ext cx="3124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ТМПМПК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62000"/>
            <a:ext cx="7772400" cy="54102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Письмо Министерства общего и профессионального образования Свердловской области № 02-01-82/2941 от 06.04.2016г. «О направлении методических рекомендаций по организации специальных условий получения образования для детей с ОВЗ в соответствии с заключениями ПМПК»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2400" y="-152400"/>
            <a:ext cx="3124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ТМПМПК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28600"/>
            <a:ext cx="7772400" cy="5791200"/>
          </a:xfrm>
        </p:spPr>
        <p:txBody>
          <a:bodyPr>
            <a:norm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ТМПМПК: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устанавливает диагнозы!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определяет ОУ для обучения!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принимает решения о повторном обучении ни в детских садах, ни в школах!!!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152400" y="-152400"/>
            <a:ext cx="3124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ТМПМПК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295400"/>
            <a:ext cx="7772400" cy="4876800"/>
          </a:xfrm>
        </p:spPr>
        <p:txBody>
          <a:bodyPr>
            <a:noAutofit/>
          </a:bodyPr>
          <a:lstStyle/>
          <a:p>
            <a:pPr fontAlgn="base"/>
            <a:r>
              <a:rPr lang="ru-RU" sz="3200" cap="all" dirty="0">
                <a:latin typeface="Times New Roman" pitchFamily="18" charset="0"/>
                <a:cs typeface="Times New Roman" pitchFamily="18" charset="0"/>
              </a:rPr>
              <a:t>РАСПОРЯЖЕНИЕ</a:t>
            </a:r>
            <a:r>
              <a:rPr lang="ru-RU" sz="3200" b="1" cap="all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cap="all" dirty="0">
                <a:latin typeface="Times New Roman" pitchFamily="18" charset="0"/>
                <a:cs typeface="Times New Roman" pitchFamily="18" charset="0"/>
              </a:rPr>
              <a:t>МИНПРОСВЕЩЕНИЯ РОССИИ ОТ 09.09.2019 </a:t>
            </a:r>
            <a:r>
              <a:rPr lang="ru-RU" sz="3200" cap="all"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ru-RU" sz="3200" cap="all" smtClean="0">
                <a:latin typeface="Times New Roman" pitchFamily="18" charset="0"/>
                <a:cs typeface="Times New Roman" pitchFamily="18" charset="0"/>
              </a:rPr>
              <a:t>Р-93</a:t>
            </a:r>
            <a:br>
              <a:rPr lang="ru-RU" sz="3200" cap="all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cap="all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cap="all" dirty="0">
                <a:latin typeface="Times New Roman" pitchFamily="18" charset="0"/>
                <a:cs typeface="Times New Roman" pitchFamily="18" charset="0"/>
              </a:rPr>
              <a:t>"ОБ УТВЕРЖДЕНИИ ПРИМЕРНОГО ПОЛОЖЕНИЯ О ПСИХОЛОГО-ПЕДАГОГИЧЕСКОМ КОНСИЛИУМЕ ОБРАЗОВАТЕЛЬНОЙ ОРГАНИЗАЦИИ"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52400" y="-152400"/>
            <a:ext cx="3124200" cy="14478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ТМПМПК</a:t>
            </a:r>
            <a:endParaRPr lang="ru-RU" sz="48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</TotalTime>
  <Words>206</Words>
  <Application>Microsoft Office PowerPoint</Application>
  <PresentationFormat>Экран (4:3)</PresentationFormat>
  <Paragraphs>28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Narrow</vt:lpstr>
      <vt:lpstr>Calibri</vt:lpstr>
      <vt:lpstr>Times New Roman</vt:lpstr>
      <vt:lpstr>Тема Office</vt:lpstr>
      <vt:lpstr>Деятельность ТМПМПК в современных условиях. Взаимодействие ТМПМПК с психолого-педагогическими консилиумами образовательных учреждений Камышловского городского округа 27.11.2019</vt:lpstr>
      <vt:lpstr>Количество детей с ОВЗ в ОУ КГО</vt:lpstr>
      <vt:lpstr>Количество  обследованных детей  ТМПМПК ОУ КГО</vt:lpstr>
      <vt:lpstr>АИС – автоматизированная информационная система (сбор, обработка, передача информации)</vt:lpstr>
      <vt:lpstr>Презентация PowerPoint</vt:lpstr>
      <vt:lpstr>ФЕДЕРАЛЬНЫЙ ЗАКОН РФ "ОБ ОБРАЗОВАНИИ В РОССИЙСКОЙ ФЕДЕРАЦИИ", N 273-ФЗ | СТ. 42</vt:lpstr>
      <vt:lpstr>Письмо Министерства общего и профессионального образования Свердловской области № 02-01-82/2941 от 06.04.2016г. «О направлении методических рекомендаций по организации специальных условий получения образования для детей с ОВЗ в соответствии с заключениями ПМПК»</vt:lpstr>
      <vt:lpstr>          ТМПМПК:   НЕ устанавливает диагнозы! НЕ определяет ОУ для обучения! НЕ принимает решения о повторном обучении ни в детских садах, ни в школах!!!</vt:lpstr>
      <vt:lpstr>РАСПОРЯЖЕНИЕ МИНПРОСВЕЩЕНИЯ РОССИИ ОТ 09.09.2019 N Р-93  "ОБ УТВЕРЖДЕНИИ ПРИМЕРНОГО ПОЛОЖЕНИЯ О ПСИХОЛОГО-ПЕДАГОГИЧЕСКОМ КОНСИЛИУМЕ ОБРАЗОВАТЕЛЬНОЙ ОРГАНИЗАЦИИ"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Лепихин</dc:creator>
  <cp:lastModifiedBy>Acer</cp:lastModifiedBy>
  <cp:revision>22</cp:revision>
  <dcterms:created xsi:type="dcterms:W3CDTF">2019-11-25T14:25:54Z</dcterms:created>
  <dcterms:modified xsi:type="dcterms:W3CDTF">2019-11-27T05:02:00Z</dcterms:modified>
</cp:coreProperties>
</file>