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2" r:id="rId7"/>
    <p:sldId id="265" r:id="rId8"/>
    <p:sldId id="266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B6DEC-143D-41C6-B7E9-06A36822B1A5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B6F81-C307-4A6F-9DF3-B892113B4F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063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B6DEC-143D-41C6-B7E9-06A36822B1A5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B6F81-C307-4A6F-9DF3-B892113B4F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451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B6DEC-143D-41C6-B7E9-06A36822B1A5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B6F81-C307-4A6F-9DF3-B892113B4F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26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B6DEC-143D-41C6-B7E9-06A36822B1A5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B6F81-C307-4A6F-9DF3-B892113B4F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363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B6DEC-143D-41C6-B7E9-06A36822B1A5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B6F81-C307-4A6F-9DF3-B892113B4F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277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B6DEC-143D-41C6-B7E9-06A36822B1A5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B6F81-C307-4A6F-9DF3-B892113B4F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25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B6DEC-143D-41C6-B7E9-06A36822B1A5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B6F81-C307-4A6F-9DF3-B892113B4F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809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B6DEC-143D-41C6-B7E9-06A36822B1A5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B6F81-C307-4A6F-9DF3-B892113B4F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302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B6DEC-143D-41C6-B7E9-06A36822B1A5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B6F81-C307-4A6F-9DF3-B892113B4F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666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B6DEC-143D-41C6-B7E9-06A36822B1A5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B6F81-C307-4A6F-9DF3-B892113B4F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33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B6DEC-143D-41C6-B7E9-06A36822B1A5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AB6F81-C307-4A6F-9DF3-B892113B4F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181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FB6DEC-143D-41C6-B7E9-06A36822B1A5}" type="datetimeFigureOut">
              <a:rPr lang="ru-RU" smtClean="0"/>
              <a:pPr/>
              <a:t>27.11.2019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AB6F81-C307-4A6F-9DF3-B892113B4F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21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3183" y="128790"/>
            <a:ext cx="11809927" cy="2459864"/>
          </a:xfrm>
        </p:spPr>
        <p:txBody>
          <a:bodyPr>
            <a:normAutofit/>
          </a:bodyPr>
          <a:lstStyle/>
          <a:p>
            <a:pPr fontAlgn="base"/>
            <a:r>
              <a:rPr lang="ru-RU" sz="4400" b="1" dirty="0"/>
              <a:t>Индивидуальная карта учёта динамики развития ребенка</a:t>
            </a:r>
            <a:r>
              <a:rPr lang="ru-RU" sz="4000" b="1" dirty="0"/>
              <a:t> </a:t>
            </a:r>
            <a:r>
              <a:rPr lang="ru-RU" sz="4000" dirty="0"/>
              <a:t> </a:t>
            </a:r>
            <a:br>
              <a:rPr lang="ru-RU" sz="4000" dirty="0"/>
            </a:br>
            <a:r>
              <a:rPr lang="ru-RU" sz="4000" dirty="0"/>
              <a:t> 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3234" y="2240924"/>
            <a:ext cx="11779876" cy="4391696"/>
          </a:xfrm>
        </p:spPr>
        <p:txBody>
          <a:bodyPr>
            <a:normAutofit fontScale="32500" lnSpcReduction="20000"/>
          </a:bodyPr>
          <a:lstStyle/>
          <a:p>
            <a:pPr algn="just" fontAlgn="base"/>
            <a:r>
              <a:rPr lang="ru-RU" sz="9800" dirty="0"/>
              <a:t>Фамилия </a:t>
            </a:r>
          </a:p>
          <a:p>
            <a:pPr algn="just" fontAlgn="base"/>
            <a:r>
              <a:rPr lang="ru-RU" sz="9800" dirty="0"/>
              <a:t>Имя </a:t>
            </a:r>
          </a:p>
          <a:p>
            <a:pPr algn="just" fontAlgn="base"/>
            <a:r>
              <a:rPr lang="ru-RU" sz="9800" dirty="0"/>
              <a:t>Отчество </a:t>
            </a:r>
          </a:p>
          <a:p>
            <a:pPr algn="just" fontAlgn="base"/>
            <a:r>
              <a:rPr lang="ru-RU" sz="9800" dirty="0"/>
              <a:t>Возраст                                     Дата рождения </a:t>
            </a:r>
          </a:p>
          <a:p>
            <a:pPr algn="just" fontAlgn="base"/>
            <a:r>
              <a:rPr lang="ru-RU" sz="9800" dirty="0"/>
              <a:t>Адрес  </a:t>
            </a:r>
          </a:p>
          <a:p>
            <a:pPr algn="just" fontAlgn="base"/>
            <a:r>
              <a:rPr lang="ru-RU" sz="9800" dirty="0"/>
              <a:t>Телефон</a:t>
            </a:r>
          </a:p>
          <a:p>
            <a:pPr algn="just" fontAlgn="base"/>
            <a:r>
              <a:rPr lang="ru-RU" sz="9800" dirty="0"/>
              <a:t>Из какого образовательного учреждения прибыл </a:t>
            </a:r>
          </a:p>
          <a:p>
            <a:pPr algn="just" fontAlgn="base"/>
            <a:r>
              <a:rPr lang="ru-RU" sz="9800" dirty="0"/>
              <a:t>ФИО родителей  (законных представителей) </a:t>
            </a:r>
          </a:p>
          <a:p>
            <a:pPr algn="just" fontAlgn="base"/>
            <a:r>
              <a:rPr lang="ru-RU" sz="9800" dirty="0"/>
              <a:t>Куратор сопровождения  (ФИО, должность, дата назначения) </a:t>
            </a:r>
          </a:p>
          <a:p>
            <a:pPr algn="just" fontAlgn="base"/>
            <a:endParaRPr lang="ru-RU" sz="6700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0684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619" y="159063"/>
            <a:ext cx="11808853" cy="1322007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 </a:t>
            </a:r>
            <a:r>
              <a:rPr lang="ru-RU" b="1" dirty="0"/>
              <a:t>Социальная карта </a:t>
            </a:r>
            <a:r>
              <a:rPr lang="ru-RU" b="1" dirty="0" smtClean="0"/>
              <a:t>семьи </a:t>
            </a:r>
            <a:r>
              <a:rPr lang="ru-RU" sz="2800" b="1" dirty="0" smtClean="0"/>
              <a:t>(</a:t>
            </a:r>
            <a:r>
              <a:rPr lang="ru-RU" sz="3200" b="1" dirty="0" smtClean="0"/>
              <a:t>классный руководитель или воспитатель, или социальный педагог)</a:t>
            </a:r>
            <a:r>
              <a:rPr lang="ru-RU" sz="3200" b="1" dirty="0"/>
              <a:t> </a:t>
            </a:r>
            <a:r>
              <a:rPr lang="ru-RU" sz="3200" b="1" dirty="0" smtClean="0"/>
              <a:t/>
            </a:r>
            <a:br>
              <a:rPr lang="ru-RU" sz="3200" b="1" dirty="0" smtClean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0688" y="1463040"/>
            <a:ext cx="11793783" cy="5195336"/>
          </a:xfrm>
        </p:spPr>
        <p:txBody>
          <a:bodyPr>
            <a:normAutofit fontScale="47500" lnSpcReduction="20000"/>
          </a:bodyPr>
          <a:lstStyle/>
          <a:p>
            <a:pPr fontAlgn="base"/>
            <a:r>
              <a:rPr lang="ru-RU" sz="5100" dirty="0"/>
              <a:t>Сколько детей в семье / в </a:t>
            </a:r>
            <a:r>
              <a:rPr lang="ru-RU" sz="5100" dirty="0" err="1"/>
              <a:t>т.ч</a:t>
            </a:r>
            <a:r>
              <a:rPr lang="ru-RU" sz="5100" dirty="0"/>
              <a:t>. семье опекуна </a:t>
            </a:r>
          </a:p>
          <a:p>
            <a:pPr fontAlgn="base"/>
            <a:r>
              <a:rPr lang="ru-RU" sz="5100" dirty="0"/>
              <a:t>Какой ребенок по счету в семье / в </a:t>
            </a:r>
            <a:r>
              <a:rPr lang="ru-RU" sz="5100" dirty="0" err="1"/>
              <a:t>т.ч</a:t>
            </a:r>
            <a:r>
              <a:rPr lang="ru-RU" sz="5100" dirty="0"/>
              <a:t>. семье опекуна </a:t>
            </a:r>
          </a:p>
          <a:p>
            <a:pPr fontAlgn="base"/>
            <a:r>
              <a:rPr lang="ru-RU" sz="5100" dirty="0"/>
              <a:t>С кем ребенок проживает </a:t>
            </a:r>
          </a:p>
          <a:p>
            <a:pPr fontAlgn="base"/>
            <a:r>
              <a:rPr lang="ru-RU" sz="5100" dirty="0"/>
              <a:t>Члены семьи, не живущие с ребенком, но принимающие активное участие в его жизни </a:t>
            </a:r>
          </a:p>
          <a:p>
            <a:pPr fontAlgn="base"/>
            <a:r>
              <a:rPr lang="ru-RU" sz="5100" dirty="0"/>
              <a:t>Условия жизни ребенка (отдельная комната, уголок в общей комнате, свой письменный стол, отдельное спальное место, общая кровать с кем-то из детей и т.п.) </a:t>
            </a:r>
          </a:p>
          <a:p>
            <a:pPr fontAlgn="base"/>
            <a:r>
              <a:rPr lang="ru-RU" sz="5100" dirty="0"/>
              <a:t>Кто из взрослых:</a:t>
            </a:r>
            <a:r>
              <a:rPr lang="ru-RU" sz="5100" b="1" dirty="0"/>
              <a:t> </a:t>
            </a:r>
            <a:endParaRPr lang="ru-RU" sz="5100" dirty="0"/>
          </a:p>
          <a:p>
            <a:pPr marL="0" indent="0" fontAlgn="base">
              <a:buNone/>
            </a:pPr>
            <a:r>
              <a:rPr lang="ru-RU" sz="5100" dirty="0"/>
              <a:t>- помогает делать домашние задания</a:t>
            </a:r>
          </a:p>
          <a:p>
            <a:pPr marL="0" indent="0" fontAlgn="base">
              <a:buNone/>
            </a:pPr>
            <a:r>
              <a:rPr lang="ru-RU" sz="5100" dirty="0"/>
              <a:t>- находится с ребенком в случае болезни</a:t>
            </a:r>
          </a:p>
          <a:p>
            <a:pPr marL="0" indent="0" fontAlgn="base">
              <a:buNone/>
            </a:pPr>
            <a:r>
              <a:rPr lang="ru-RU" sz="5100" dirty="0"/>
              <a:t>- провожает и встречает из школы </a:t>
            </a:r>
          </a:p>
          <a:p>
            <a:pPr marL="0" indent="0" fontAlgn="base">
              <a:buNone/>
            </a:pPr>
            <a:r>
              <a:rPr lang="ru-RU" sz="5100" dirty="0"/>
              <a:t>- гуляет с ребенком </a:t>
            </a:r>
          </a:p>
          <a:p>
            <a:pPr marL="0" indent="0" fontAlgn="base">
              <a:buNone/>
            </a:pPr>
            <a:r>
              <a:rPr lang="ru-RU" sz="5100" dirty="0"/>
              <a:t>- помогает решать конфликты </a:t>
            </a:r>
          </a:p>
          <a:p>
            <a:pPr marL="0" indent="0" fontAlgn="base">
              <a:buNone/>
            </a:pPr>
            <a:r>
              <a:rPr lang="ru-RU" sz="5100" dirty="0"/>
              <a:t>- что-либо другое </a:t>
            </a:r>
          </a:p>
          <a:p>
            <a:pPr fontAlgn="base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082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1530" y="159063"/>
            <a:ext cx="11641428" cy="1489433"/>
          </a:xfrm>
        </p:spPr>
        <p:txBody>
          <a:bodyPr>
            <a:normAutofit/>
          </a:bodyPr>
          <a:lstStyle/>
          <a:p>
            <a:pPr algn="ctr" fontAlgn="base"/>
            <a:r>
              <a:rPr lang="ru-RU" b="1" dirty="0" smtClean="0"/>
              <a:t>Заключение психолого-педагогического </a:t>
            </a:r>
            <a:r>
              <a:rPr lang="ru-RU" b="1" dirty="0"/>
              <a:t>консилиума</a:t>
            </a:r>
            <a:r>
              <a:rPr lang="ru-RU" dirty="0"/>
              <a:t> </a:t>
            </a:r>
            <a:r>
              <a:rPr lang="ru-RU" sz="2800" b="1" dirty="0" smtClean="0"/>
              <a:t>(куратор сопровождения)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482" y="1619563"/>
            <a:ext cx="11627476" cy="5025936"/>
          </a:xfrm>
        </p:spPr>
        <p:txBody>
          <a:bodyPr>
            <a:normAutofit/>
          </a:bodyPr>
          <a:lstStyle/>
          <a:p>
            <a:pPr fontAlgn="base"/>
            <a:r>
              <a:rPr lang="ru-RU" sz="3200" dirty="0"/>
              <a:t>Дата </a:t>
            </a:r>
            <a:r>
              <a:rPr lang="ru-RU" sz="3200" dirty="0" smtClean="0"/>
              <a:t>психолого-педагогического </a:t>
            </a:r>
            <a:r>
              <a:rPr lang="ru-RU" sz="3200" dirty="0"/>
              <a:t>консилиума (</a:t>
            </a:r>
            <a:r>
              <a:rPr lang="ru-RU" sz="3200" dirty="0" err="1" smtClean="0"/>
              <a:t>ППк</a:t>
            </a:r>
            <a:r>
              <a:rPr lang="ru-RU" sz="3200" dirty="0"/>
              <a:t>) </a:t>
            </a:r>
          </a:p>
          <a:p>
            <a:pPr fontAlgn="base"/>
            <a:r>
              <a:rPr lang="ru-RU" sz="3200" dirty="0"/>
              <a:t>Причина проведения </a:t>
            </a:r>
          </a:p>
          <a:p>
            <a:pPr fontAlgn="base"/>
            <a:r>
              <a:rPr lang="ru-RU" sz="3200" dirty="0" smtClean="0"/>
              <a:t>Заключение</a:t>
            </a:r>
            <a:endParaRPr lang="ru-RU" sz="3200" dirty="0"/>
          </a:p>
          <a:p>
            <a:pPr fontAlgn="base"/>
            <a:r>
              <a:rPr lang="ru-RU" sz="3200" i="1" dirty="0"/>
              <a:t>Куратор сопровождения (ФИО, подпись)</a:t>
            </a:r>
            <a:r>
              <a:rPr lang="ru-RU" sz="3200" dirty="0"/>
              <a:t> </a:t>
            </a:r>
          </a:p>
          <a:p>
            <a:pPr fontAlgn="base"/>
            <a:r>
              <a:rPr lang="ru-RU" sz="3200" i="1" dirty="0"/>
              <a:t>Специалисты (ФИО, подписи</a:t>
            </a:r>
            <a:r>
              <a:rPr lang="ru-RU" sz="3200" i="1" dirty="0" smtClean="0"/>
              <a:t>)</a:t>
            </a:r>
          </a:p>
          <a:p>
            <a:pPr marL="0" indent="0" fontAlgn="base">
              <a:buNone/>
            </a:pPr>
            <a:r>
              <a:rPr lang="ru-RU" sz="3200" dirty="0"/>
              <a:t> </a:t>
            </a:r>
            <a:endParaRPr lang="ru-RU" sz="3200" dirty="0" smtClean="0"/>
          </a:p>
          <a:p>
            <a:pPr marL="0" indent="0" fontAlgn="base">
              <a:buNone/>
            </a:pPr>
            <a:r>
              <a:rPr lang="ru-RU" sz="3200" i="1" dirty="0" smtClean="0"/>
              <a:t>* </a:t>
            </a:r>
            <a:r>
              <a:rPr lang="ru-RU" sz="3200" i="1" dirty="0"/>
              <a:t>В случае необходимости в течение учебного года проводятся дополнительные консилиумы для корректировки программы сопровождения</a:t>
            </a:r>
            <a:r>
              <a:rPr lang="ru-RU" sz="32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4154874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256" y="120426"/>
            <a:ext cx="11847490" cy="1309129"/>
          </a:xfrm>
        </p:spPr>
        <p:txBody>
          <a:bodyPr>
            <a:normAutofit/>
          </a:bodyPr>
          <a:lstStyle/>
          <a:p>
            <a:pPr algn="ctr" fontAlgn="base"/>
            <a:r>
              <a:rPr lang="ru-RU" b="1" dirty="0" smtClean="0"/>
              <a:t>Программа </a:t>
            </a:r>
            <a:r>
              <a:rPr lang="ru-RU" b="1" dirty="0"/>
              <a:t>комплексного сопровождения </a:t>
            </a:r>
            <a:r>
              <a:rPr lang="ru-RU" dirty="0"/>
              <a:t> 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66" y="1117287"/>
            <a:ext cx="11678992" cy="5502454"/>
          </a:xfrm>
        </p:spPr>
        <p:txBody>
          <a:bodyPr/>
          <a:lstStyle/>
          <a:p>
            <a:pPr fontAlgn="base"/>
            <a:r>
              <a:rPr lang="ru-RU" sz="3200" dirty="0"/>
              <a:t>Фамилия, имя ребёнка, </a:t>
            </a:r>
            <a:r>
              <a:rPr lang="ru-RU" sz="3200" dirty="0" smtClean="0"/>
              <a:t>класс </a:t>
            </a:r>
            <a:r>
              <a:rPr lang="ru-RU" sz="3200" dirty="0" smtClean="0"/>
              <a:t>или </a:t>
            </a:r>
            <a:r>
              <a:rPr lang="ru-RU" sz="3200" dirty="0" smtClean="0"/>
              <a:t>группа</a:t>
            </a:r>
            <a:endParaRPr lang="ru-RU" sz="3200" dirty="0"/>
          </a:p>
          <a:p>
            <a:pPr algn="just" fontAlgn="base"/>
            <a:r>
              <a:rPr lang="ru-RU" sz="3200" dirty="0"/>
              <a:t>Цель </a:t>
            </a:r>
            <a:r>
              <a:rPr lang="ru-RU" sz="3200" dirty="0" smtClean="0"/>
              <a:t>сопровождения </a:t>
            </a:r>
            <a:r>
              <a:rPr lang="ru-RU" dirty="0" smtClean="0"/>
              <a:t>(формулируется всеми участниками сопровождения)</a:t>
            </a:r>
            <a:endParaRPr lang="ru-RU" sz="3200" dirty="0"/>
          </a:p>
          <a:p>
            <a:pPr algn="just" fontAlgn="base"/>
            <a:r>
              <a:rPr lang="ru-RU" sz="3200" dirty="0" smtClean="0"/>
              <a:t>Задачи </a:t>
            </a:r>
            <a:r>
              <a:rPr lang="ru-RU" dirty="0" smtClean="0"/>
              <a:t>(каждым участником сопровождения)</a:t>
            </a:r>
            <a:endParaRPr lang="ru-RU" sz="3200" dirty="0"/>
          </a:p>
          <a:p>
            <a:pPr marL="0" indent="0" algn="ctr">
              <a:buNone/>
            </a:pPr>
            <a:r>
              <a:rPr lang="ru-RU" sz="3200" dirty="0"/>
              <a:t>План мероприятий по сопровождению  </a:t>
            </a: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448310"/>
              </p:ext>
            </p:extLst>
          </p:nvPr>
        </p:nvGraphicFramePr>
        <p:xfrm>
          <a:off x="341378" y="3816096"/>
          <a:ext cx="11448285" cy="2633472"/>
        </p:xfrm>
        <a:graphic>
          <a:graphicData uri="http://schemas.openxmlformats.org/drawingml/2006/table">
            <a:tbl>
              <a:tblPr firstRow="1" firstCol="1" bandRow="1"/>
              <a:tblGrid>
                <a:gridCol w="3919723"/>
                <a:gridCol w="2372202"/>
                <a:gridCol w="2921988"/>
                <a:gridCol w="2234372"/>
              </a:tblGrid>
              <a:tr h="2255520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Участник сопровождения*: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сопроводительные мероприятия 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Сроки реализации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Периодичность (общее количество, частота и длительность занятий)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Отметка о выполнении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952">
                <a:tc gridSpan="4">
                  <a:txBody>
                    <a:bodyPr/>
                    <a:lstStyle/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 fontAlgn="base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6428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58496"/>
            <a:ext cx="11756136" cy="240182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 Индивидуальные психологические особенности ребенка </a:t>
            </a:r>
            <a:r>
              <a:rPr lang="ru-RU" sz="3600" b="1" dirty="0" smtClean="0"/>
              <a:t>(педагог-психолог)</a:t>
            </a:r>
            <a:br>
              <a:rPr lang="ru-RU" sz="3600" b="1" dirty="0" smtClean="0"/>
            </a:br>
            <a:r>
              <a:rPr lang="ru-RU" sz="3600" dirty="0" smtClean="0"/>
              <a:t> </a:t>
            </a:r>
            <a:r>
              <a:rPr lang="ru-RU" b="1" dirty="0" smtClean="0"/>
              <a:t>Познавательные процессы</a:t>
            </a:r>
            <a:r>
              <a:rPr lang="ru-RU" sz="5400" dirty="0" smtClean="0"/>
              <a:t> </a:t>
            </a:r>
            <a:r>
              <a:rPr lang="ru-RU" sz="3600" b="1" dirty="0" smtClean="0"/>
              <a:t>(учитель-дефектолог)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5488" y="2523744"/>
            <a:ext cx="11472672" cy="4047744"/>
          </a:xfrm>
        </p:spPr>
        <p:txBody>
          <a:bodyPr>
            <a:normAutofit/>
          </a:bodyPr>
          <a:lstStyle/>
          <a:p>
            <a:pPr fontAlgn="base"/>
            <a:r>
              <a:rPr lang="ru-RU" sz="3200" dirty="0" smtClean="0"/>
              <a:t>Фамилия, имя, ребёнка</a:t>
            </a:r>
            <a:r>
              <a:rPr lang="ru-RU" sz="3200" dirty="0" smtClean="0"/>
              <a:t>, возраст, класс или группа</a:t>
            </a:r>
            <a:endParaRPr lang="ru-RU" sz="3200" dirty="0" smtClean="0"/>
          </a:p>
          <a:p>
            <a:pPr fontAlgn="base"/>
            <a:r>
              <a:rPr lang="ru-RU" sz="3200" dirty="0" smtClean="0"/>
              <a:t>Задачи сопровождения</a:t>
            </a:r>
          </a:p>
          <a:p>
            <a:pPr fontAlgn="base"/>
            <a:r>
              <a:rPr lang="ru-RU" sz="3200" dirty="0" smtClean="0"/>
              <a:t>Результаты и выводы по итогам входящей диагностики</a:t>
            </a:r>
          </a:p>
          <a:p>
            <a:pPr fontAlgn="base"/>
            <a:r>
              <a:rPr lang="ru-RU" sz="3200" dirty="0" smtClean="0"/>
              <a:t>Результаты и выводы по итогам проведённой работы</a:t>
            </a:r>
          </a:p>
          <a:p>
            <a:pPr fontAlgn="base">
              <a:buNone/>
            </a:pPr>
            <a:endParaRPr lang="ru-RU" sz="3200" dirty="0" smtClean="0"/>
          </a:p>
          <a:p>
            <a:pPr algn="ctr" fontAlgn="base">
              <a:buNone/>
            </a:pPr>
            <a:r>
              <a:rPr lang="ru-RU" sz="4000" dirty="0" smtClean="0"/>
              <a:t> </a:t>
            </a:r>
            <a:endParaRPr lang="ru-RU" sz="3200" dirty="0" smtClean="0"/>
          </a:p>
          <a:p>
            <a:pPr fontAlgn="base">
              <a:buNone/>
            </a:pPr>
            <a:endParaRPr lang="ru-RU" sz="3200" dirty="0" smtClean="0"/>
          </a:p>
          <a:p>
            <a:pPr fontAlgn="base">
              <a:buNone/>
            </a:pPr>
            <a:endParaRPr lang="ru-RU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" y="170689"/>
            <a:ext cx="11728704" cy="755903"/>
          </a:xfrm>
        </p:spPr>
        <p:txBody>
          <a:bodyPr/>
          <a:lstStyle/>
          <a:p>
            <a:pPr algn="ctr"/>
            <a:r>
              <a:rPr lang="ru-RU" sz="4000" b="1" dirty="0" smtClean="0"/>
              <a:t> Речевое развитие</a:t>
            </a:r>
            <a:r>
              <a:rPr lang="ru-RU" dirty="0" smtClean="0"/>
              <a:t> </a:t>
            </a:r>
            <a:r>
              <a:rPr lang="ru-RU" sz="3200" b="1" dirty="0" smtClean="0"/>
              <a:t>(учитель-логопед)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4904" y="963167"/>
            <a:ext cx="11487912" cy="5632705"/>
          </a:xfrm>
        </p:spPr>
        <p:txBody>
          <a:bodyPr>
            <a:normAutofit/>
          </a:bodyPr>
          <a:lstStyle/>
          <a:p>
            <a:pPr fontAlgn="base"/>
            <a:r>
              <a:rPr lang="ru-RU" sz="3200" dirty="0" smtClean="0"/>
              <a:t>Фамилия, имя ребёнка, </a:t>
            </a:r>
            <a:r>
              <a:rPr lang="ru-RU" sz="3200" dirty="0" smtClean="0"/>
              <a:t>возраст, класс </a:t>
            </a:r>
            <a:r>
              <a:rPr lang="ru-RU" sz="3200" dirty="0" smtClean="0"/>
              <a:t>или группа</a:t>
            </a:r>
          </a:p>
          <a:p>
            <a:pPr fontAlgn="base"/>
            <a:r>
              <a:rPr lang="ru-RU" sz="3200" dirty="0" smtClean="0"/>
              <a:t>Анализ речевого развития и выводы по итогам входящей диагностики</a:t>
            </a:r>
          </a:p>
          <a:p>
            <a:pPr fontAlgn="base"/>
            <a:r>
              <a:rPr lang="ru-RU" sz="3200" dirty="0" smtClean="0"/>
              <a:t>Логопедическое заключение</a:t>
            </a:r>
          </a:p>
          <a:p>
            <a:pPr fontAlgn="base"/>
            <a:r>
              <a:rPr lang="ru-RU" sz="3200" dirty="0" smtClean="0"/>
              <a:t>Анализ речевого развития и выводы по итогам проведенной работы</a:t>
            </a:r>
          </a:p>
          <a:p>
            <a:pPr fontAlgn="base"/>
            <a:r>
              <a:rPr lang="ru-RU" sz="3200" dirty="0" smtClean="0"/>
              <a:t>Выявленные проблемы. Пути решения </a:t>
            </a:r>
          </a:p>
          <a:p>
            <a:pPr fontAlgn="base"/>
            <a:endParaRPr lang="ru-RU" sz="3200" dirty="0" smtClean="0"/>
          </a:p>
          <a:p>
            <a:pPr fontAlgn="base">
              <a:buNone/>
            </a:pPr>
            <a:endParaRPr lang="ru-RU" sz="3200" dirty="0" smtClean="0"/>
          </a:p>
          <a:p>
            <a:pPr fontAlgn="base">
              <a:buNone/>
            </a:pPr>
            <a:endParaRPr lang="ru-RU" sz="3200" dirty="0" smtClean="0"/>
          </a:p>
          <a:p>
            <a:pPr fontAlgn="base">
              <a:buNone/>
            </a:pPr>
            <a:endParaRPr lang="ru-RU" sz="3200" dirty="0" smtClean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429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" y="170688"/>
            <a:ext cx="11777472" cy="1682496"/>
          </a:xfrm>
        </p:spPr>
        <p:txBody>
          <a:bodyPr>
            <a:normAutofit/>
          </a:bodyPr>
          <a:lstStyle/>
          <a:p>
            <a:pPr lvl="0" algn="ctr"/>
            <a:r>
              <a:rPr lang="ru-RU" sz="4000" b="1" dirty="0" smtClean="0"/>
              <a:t>Информация классного руководителя или воспитателя, социального педагога 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3840" y="2086376"/>
            <a:ext cx="11716512" cy="4472919"/>
          </a:xfrm>
        </p:spPr>
        <p:txBody>
          <a:bodyPr>
            <a:normAutofit/>
          </a:bodyPr>
          <a:lstStyle/>
          <a:p>
            <a:pPr fontAlgn="base">
              <a:buNone/>
            </a:pPr>
            <a:r>
              <a:rPr lang="ru-RU" sz="3200" dirty="0" smtClean="0"/>
              <a:t>Фамилия, имя ребёнка, класс, учебный год</a:t>
            </a:r>
          </a:p>
          <a:p>
            <a:pPr fontAlgn="base">
              <a:buNone/>
            </a:pPr>
            <a:r>
              <a:rPr lang="ru-RU" sz="3200" dirty="0" smtClean="0"/>
              <a:t>Участие в программах дополнительного образования</a:t>
            </a:r>
          </a:p>
          <a:p>
            <a:pPr fontAlgn="base">
              <a:buNone/>
            </a:pPr>
            <a:r>
              <a:rPr lang="ru-RU" sz="3200" dirty="0" smtClean="0"/>
              <a:t>Выводы. Выявленные проблемы. Пути решения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95072"/>
            <a:ext cx="10515600" cy="2414016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b="1" dirty="0" smtClean="0"/>
              <a:t>Результаты, достигнутые по завершении этапа сопровождения, 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b="1" dirty="0" smtClean="0"/>
              <a:t>оценка эффективности проделанной работы </a:t>
            </a:r>
            <a:r>
              <a:rPr lang="ru-RU" sz="3600" b="1" dirty="0" smtClean="0"/>
              <a:t>(заполняется куратором сопровождения)</a:t>
            </a:r>
            <a:r>
              <a:rPr lang="ru-RU" sz="36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3840" y="2560320"/>
            <a:ext cx="11570208" cy="39989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Дата итогового </a:t>
            </a:r>
            <a:r>
              <a:rPr lang="ru-RU" sz="3200" dirty="0" err="1" smtClean="0"/>
              <a:t>ППк</a:t>
            </a:r>
            <a:endParaRPr lang="ru-RU" sz="3200" dirty="0" smtClean="0"/>
          </a:p>
          <a:p>
            <a:pPr>
              <a:buNone/>
            </a:pPr>
            <a:r>
              <a:rPr lang="ru-RU" sz="3200" dirty="0" smtClean="0"/>
              <a:t>Результаты и эффективность сопровождения</a:t>
            </a:r>
          </a:p>
          <a:p>
            <a:pPr>
              <a:buNone/>
            </a:pPr>
            <a:r>
              <a:rPr lang="ru-RU" sz="3200" dirty="0" smtClean="0"/>
              <a:t>Решение</a:t>
            </a:r>
          </a:p>
          <a:p>
            <a:pPr>
              <a:buNone/>
            </a:pPr>
            <a:r>
              <a:rPr lang="ru-RU" sz="3200" dirty="0" smtClean="0"/>
              <a:t>Рекомендации</a:t>
            </a:r>
          </a:p>
          <a:p>
            <a:pPr>
              <a:buNone/>
            </a:pPr>
            <a:r>
              <a:rPr lang="ru-RU" sz="3200" i="1" dirty="0" smtClean="0"/>
              <a:t>Куратор сопровождения (подпись)</a:t>
            </a:r>
          </a:p>
          <a:p>
            <a:pPr>
              <a:buNone/>
            </a:pPr>
            <a:endParaRPr lang="ru-RU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290</Words>
  <Application>Microsoft Office PowerPoint</Application>
  <PresentationFormat>Широкоэкранный</PresentationFormat>
  <Paragraphs>68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Индивидуальная карта учёта динамики развития ребенка    </vt:lpstr>
      <vt:lpstr> Социальная карта семьи (классный руководитель или воспитатель, или социальный педагог)  </vt:lpstr>
      <vt:lpstr>Заключение психолого-педагогического консилиума (куратор сопровождения)</vt:lpstr>
      <vt:lpstr>Программа комплексного сопровождения  </vt:lpstr>
      <vt:lpstr> Индивидуальные психологические особенности ребенка (педагог-психолог)  Познавательные процессы (учитель-дефектолог)</vt:lpstr>
      <vt:lpstr> Речевое развитие (учитель-логопед)</vt:lpstr>
      <vt:lpstr>Информация классного руководителя или воспитателя, социального педагога </vt:lpstr>
      <vt:lpstr>Результаты, достигнутые по завершении этапа сопровождения,   оценка эффективности проделанной работы (заполняется куратором сопровождения) 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27</cp:revision>
  <dcterms:created xsi:type="dcterms:W3CDTF">2019-11-26T10:27:04Z</dcterms:created>
  <dcterms:modified xsi:type="dcterms:W3CDTF">2019-11-27T04:06:06Z</dcterms:modified>
</cp:coreProperties>
</file>